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12192000" cy="6858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744" y="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8/31/2023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chemeClr val="bg1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8/31/2023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chemeClr val="bg1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8/31/2023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1999" cy="6729453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485376" y="5944360"/>
            <a:ext cx="2596133" cy="823722"/>
          </a:xfrm>
          <a:prstGeom prst="rect">
            <a:avLst/>
          </a:prstGeom>
        </p:spPr>
      </p:pic>
      <p:pic>
        <p:nvPicPr>
          <p:cNvPr id="18" name="bg object 1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12191999" cy="954786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chemeClr val="bg1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8/31/2023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8/31/2023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47726" y="293623"/>
            <a:ext cx="11496547" cy="2997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1" i="0">
                <a:solidFill>
                  <a:schemeClr val="bg1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50520" y="1463040"/>
            <a:ext cx="11490959" cy="37979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8/31/2023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2192000" cy="6768465"/>
            <a:chOff x="0" y="0"/>
            <a:chExt cx="12192000" cy="676846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2191999" cy="6729453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485376" y="5944360"/>
              <a:ext cx="2596133" cy="823722"/>
            </a:xfrm>
            <a:prstGeom prst="rect">
              <a:avLst/>
            </a:prstGeom>
          </p:spPr>
        </p:pic>
      </p:grpSp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12191999" cy="954786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350520" y="1463040"/>
            <a:ext cx="11386820" cy="4180632"/>
          </a:xfrm>
          <a:prstGeom prst="rect">
            <a:avLst/>
          </a:prstGeom>
        </p:spPr>
        <p:txBody>
          <a:bodyPr vert="horz" wrap="square" lIns="0" tIns="127000" rIns="0" bIns="0" rtlCol="0">
            <a:spAutoFit/>
          </a:bodyPr>
          <a:lstStyle/>
          <a:p>
            <a:pPr marL="285750" lvl="0" indent="-285750">
              <a:lnSpc>
                <a:spcPct val="150000"/>
              </a:lnSpc>
              <a:buFont typeface="Arial" charset="0"/>
              <a:buChar char="•"/>
            </a:pPr>
            <a:r>
              <a:rPr lang="en-US" sz="1600" b="1" dirty="0">
                <a:solidFill>
                  <a:prstClr val="black"/>
                </a:solidFill>
                <a:latin typeface="Arial" panose="020B0604020202020204" pitchFamily="34" charset="0"/>
                <a:ea typeface="Times New Roman" charset="0"/>
                <a:cs typeface="Arial" panose="020B0604020202020204" pitchFamily="34" charset="0"/>
              </a:rPr>
              <a:t>Program: </a:t>
            </a:r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ea typeface="Times New Roman" charset="0"/>
                <a:cs typeface="Arial" panose="020B0604020202020204" pitchFamily="34" charset="0"/>
              </a:rPr>
              <a:t>Inform the paper-related program</a:t>
            </a:r>
          </a:p>
          <a:p>
            <a:pPr marL="285750" lvl="0" indent="-285750">
              <a:lnSpc>
                <a:spcPct val="150000"/>
              </a:lnSpc>
              <a:buFont typeface="Arial" charset="0"/>
              <a:buChar char="•"/>
            </a:pPr>
            <a:r>
              <a:rPr lang="pt-BR" sz="1600" b="1" dirty="0" err="1">
                <a:solidFill>
                  <a:prstClr val="black"/>
                </a:solidFill>
                <a:latin typeface="Arial" panose="020B0604020202020204" pitchFamily="34" charset="0"/>
                <a:ea typeface="Times New Roman" charset="0"/>
                <a:cs typeface="Arial" panose="020B0604020202020204" pitchFamily="34" charset="0"/>
              </a:rPr>
              <a:t>Members</a:t>
            </a:r>
            <a:r>
              <a:rPr lang="pt-BR" sz="1600" dirty="0">
                <a:solidFill>
                  <a:prstClr val="black"/>
                </a:solidFill>
                <a:latin typeface="Arial" panose="020B0604020202020204" pitchFamily="34" charset="0"/>
                <a:ea typeface="Times New Roman" charset="0"/>
                <a:cs typeface="Arial" panose="020B0604020202020204" pitchFamily="34" charset="0"/>
              </a:rPr>
              <a:t>: </a:t>
            </a:r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ea typeface="Times New Roman" charset="0"/>
                <a:cs typeface="Arial" panose="020B0604020202020204" pitchFamily="34" charset="0"/>
              </a:rPr>
              <a:t>It is mandatory to inform the full name, scientific name and e-mail of each member of the paper (authors, co-authors and advisors). It is mandatory to inform at least one author and one advisor. For each member it is optional to fill in the fields: higher education institution and </a:t>
            </a:r>
            <a:r>
              <a:rPr lang="pt-BR" sz="1600" dirty="0" err="1">
                <a:solidFill>
                  <a:prstClr val="black"/>
                </a:solidFill>
                <a:latin typeface="Arial" panose="020B0604020202020204" pitchFamily="34" charset="0"/>
                <a:ea typeface="Times New Roman" charset="0"/>
                <a:cs typeface="Arial" panose="020B0604020202020204" pitchFamily="34" charset="0"/>
              </a:rPr>
              <a:t>furtherance</a:t>
            </a:r>
            <a:r>
              <a:rPr lang="pt-BR" sz="1600" dirty="0">
                <a:solidFill>
                  <a:prstClr val="black"/>
                </a:solidFill>
                <a:latin typeface="Arial" panose="020B0604020202020204" pitchFamily="34" charset="0"/>
                <a:ea typeface="Times New Roman" charset="0"/>
                <a:cs typeface="Arial" panose="020B0604020202020204" pitchFamily="34" charset="0"/>
              </a:rPr>
              <a:t>.</a:t>
            </a:r>
          </a:p>
          <a:p>
            <a:pPr marL="285750" lvl="0" indent="-285750">
              <a:lnSpc>
                <a:spcPct val="150000"/>
              </a:lnSpc>
              <a:buFont typeface="Arial" charset="0"/>
              <a:buChar char="•"/>
            </a:pPr>
            <a:r>
              <a:rPr lang="pt-BR" sz="1600" b="1" dirty="0" err="1">
                <a:solidFill>
                  <a:prstClr val="black"/>
                </a:solidFill>
                <a:latin typeface="Arial" panose="020B0604020202020204" pitchFamily="34" charset="0"/>
                <a:ea typeface="Times New Roman" charset="0"/>
                <a:cs typeface="Arial" panose="020B0604020202020204" pitchFamily="34" charset="0"/>
              </a:rPr>
              <a:t>Scientific</a:t>
            </a:r>
            <a:r>
              <a:rPr lang="pt-BR" sz="1600" b="1" dirty="0">
                <a:solidFill>
                  <a:prstClr val="black"/>
                </a:solidFill>
                <a:latin typeface="Arial" panose="020B0604020202020204" pitchFamily="34" charset="0"/>
                <a:ea typeface="Times New Roman" charset="0"/>
                <a:cs typeface="Arial" panose="020B0604020202020204" pitchFamily="34" charset="0"/>
              </a:rPr>
              <a:t> </a:t>
            </a:r>
            <a:r>
              <a:rPr lang="pt-BR" sz="1600" b="1" dirty="0" err="1">
                <a:solidFill>
                  <a:prstClr val="black"/>
                </a:solidFill>
                <a:latin typeface="Arial" panose="020B0604020202020204" pitchFamily="34" charset="0"/>
                <a:ea typeface="Times New Roman" charset="0"/>
                <a:cs typeface="Arial" panose="020B0604020202020204" pitchFamily="34" charset="0"/>
              </a:rPr>
              <a:t>name</a:t>
            </a:r>
            <a:r>
              <a:rPr lang="pt-BR" sz="1600" dirty="0">
                <a:solidFill>
                  <a:prstClr val="black"/>
                </a:solidFill>
                <a:latin typeface="Arial" panose="020B0604020202020204" pitchFamily="34" charset="0"/>
                <a:ea typeface="Times New Roman" charset="0"/>
                <a:cs typeface="Arial" panose="020B0604020202020204" pitchFamily="34" charset="0"/>
              </a:rPr>
              <a:t>: </a:t>
            </a:r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ea typeface="Times New Roman" charset="0"/>
                <a:cs typeface="Arial" panose="020B0604020202020204" pitchFamily="34" charset="0"/>
              </a:rPr>
              <a:t>Inform the name using the abbreviated form (Example: SILVA, J.; FERREIRA, A. C.). For advisors, do not include department/sector and/or degree.</a:t>
            </a:r>
          </a:p>
          <a:p>
            <a:pPr marL="285750" lvl="0" indent="-285750">
              <a:lnSpc>
                <a:spcPct val="150000"/>
              </a:lnSpc>
              <a:buFont typeface="Arial" charset="0"/>
              <a:buChar char="•"/>
            </a:pPr>
            <a:r>
              <a:rPr lang="en-US" sz="1600" b="1" dirty="0">
                <a:solidFill>
                  <a:prstClr val="black"/>
                </a:solidFill>
                <a:latin typeface="Arial" panose="020B0604020202020204" pitchFamily="34" charset="0"/>
                <a:ea typeface="Times New Roman" charset="0"/>
                <a:cs typeface="Arial" panose="020B0604020202020204" pitchFamily="34" charset="0"/>
              </a:rPr>
              <a:t>Higher education institution: </a:t>
            </a:r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ea typeface="Times New Roman" charset="0"/>
                <a:cs typeface="Arial" panose="020B0604020202020204" pitchFamily="34" charset="0"/>
              </a:rPr>
              <a:t>Inform only the acronym of the institution to which you belong (Example: UNAERP, UNESP, USP). Do not include the department/sector.</a:t>
            </a:r>
          </a:p>
          <a:p>
            <a:pPr marL="285750" lvl="0" indent="-285750">
              <a:lnSpc>
                <a:spcPct val="150000"/>
              </a:lnSpc>
              <a:buFont typeface="Arial" charset="0"/>
              <a:buChar char="•"/>
            </a:pPr>
            <a:r>
              <a:rPr lang="pt-BR" sz="1600" b="1" dirty="0" err="1">
                <a:solidFill>
                  <a:prstClr val="black"/>
                </a:solidFill>
                <a:latin typeface="Arial" panose="020B0604020202020204" pitchFamily="34" charset="0"/>
                <a:ea typeface="Times New Roman" charset="0"/>
                <a:cs typeface="Arial" panose="020B0604020202020204" pitchFamily="34" charset="0"/>
              </a:rPr>
              <a:t>Funding</a:t>
            </a:r>
            <a:r>
              <a:rPr lang="pt-BR" sz="1600" b="1" dirty="0">
                <a:solidFill>
                  <a:prstClr val="black"/>
                </a:solidFill>
                <a:latin typeface="Arial" panose="020B0604020202020204" pitchFamily="34" charset="0"/>
                <a:ea typeface="Times New Roman" charset="0"/>
                <a:cs typeface="Arial" panose="020B0604020202020204" pitchFamily="34" charset="0"/>
              </a:rPr>
              <a:t> </a:t>
            </a:r>
            <a:r>
              <a:rPr lang="pt-BR" sz="1600" b="1" dirty="0" err="1">
                <a:solidFill>
                  <a:prstClr val="black"/>
                </a:solidFill>
                <a:latin typeface="Arial" panose="020B0604020202020204" pitchFamily="34" charset="0"/>
                <a:ea typeface="Times New Roman" charset="0"/>
                <a:cs typeface="Arial" panose="020B0604020202020204" pitchFamily="34" charset="0"/>
              </a:rPr>
              <a:t>agengy</a:t>
            </a:r>
            <a:r>
              <a:rPr lang="pt-BR" sz="1600" b="1" dirty="0">
                <a:solidFill>
                  <a:prstClr val="black"/>
                </a:solidFill>
                <a:latin typeface="Arial" panose="020B0604020202020204" pitchFamily="34" charset="0"/>
                <a:ea typeface="Times New Roman" charset="0"/>
                <a:cs typeface="Arial" panose="020B0604020202020204" pitchFamily="34" charset="0"/>
              </a:rPr>
              <a:t>(</a:t>
            </a:r>
            <a:r>
              <a:rPr lang="pt-BR" sz="1600" b="1" dirty="0" err="1">
                <a:solidFill>
                  <a:prstClr val="black"/>
                </a:solidFill>
                <a:latin typeface="Arial" panose="020B0604020202020204" pitchFamily="34" charset="0"/>
                <a:ea typeface="Times New Roman" charset="0"/>
                <a:cs typeface="Arial" panose="020B0604020202020204" pitchFamily="34" charset="0"/>
              </a:rPr>
              <a:t>ies</a:t>
            </a:r>
            <a:r>
              <a:rPr lang="pt-BR" sz="1600" b="1" dirty="0">
                <a:solidFill>
                  <a:prstClr val="black"/>
                </a:solidFill>
                <a:latin typeface="Arial" panose="020B0604020202020204" pitchFamily="34" charset="0"/>
                <a:ea typeface="Times New Roman" charset="0"/>
                <a:cs typeface="Arial" panose="020B0604020202020204" pitchFamily="34" charset="0"/>
              </a:rPr>
              <a:t>) (</a:t>
            </a:r>
            <a:r>
              <a:rPr lang="pt-BR" sz="1600" b="1" dirty="0" err="1">
                <a:solidFill>
                  <a:prstClr val="black"/>
                </a:solidFill>
                <a:latin typeface="Arial" panose="020B0604020202020204" pitchFamily="34" charset="0"/>
                <a:ea typeface="Times New Roman" charset="0"/>
                <a:cs typeface="Arial" panose="020B0604020202020204" pitchFamily="34" charset="0"/>
              </a:rPr>
              <a:t>when</a:t>
            </a:r>
            <a:r>
              <a:rPr lang="pt-BR" sz="1600" b="1" dirty="0">
                <a:solidFill>
                  <a:prstClr val="black"/>
                </a:solidFill>
                <a:latin typeface="Arial" panose="020B0604020202020204" pitchFamily="34" charset="0"/>
                <a:ea typeface="Times New Roman" charset="0"/>
                <a:cs typeface="Arial" panose="020B0604020202020204" pitchFamily="34" charset="0"/>
              </a:rPr>
              <a:t> </a:t>
            </a:r>
            <a:r>
              <a:rPr lang="pt-BR" sz="1600" b="1" dirty="0" err="1">
                <a:solidFill>
                  <a:prstClr val="black"/>
                </a:solidFill>
                <a:latin typeface="Arial" panose="020B0604020202020204" pitchFamily="34" charset="0"/>
                <a:ea typeface="Times New Roman" charset="0"/>
                <a:cs typeface="Arial" panose="020B0604020202020204" pitchFamily="34" charset="0"/>
              </a:rPr>
              <a:t>applicable</a:t>
            </a:r>
            <a:r>
              <a:rPr lang="pt-BR" sz="1600" b="1" dirty="0">
                <a:solidFill>
                  <a:prstClr val="black"/>
                </a:solidFill>
                <a:latin typeface="Arial" panose="020B0604020202020204" pitchFamily="34" charset="0"/>
                <a:ea typeface="Times New Roman" charset="0"/>
                <a:cs typeface="Arial" panose="020B0604020202020204" pitchFamily="34" charset="0"/>
              </a:rPr>
              <a:t>): </a:t>
            </a:r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ea typeface="Times New Roman" charset="0"/>
                <a:cs typeface="Arial" panose="020B0604020202020204" pitchFamily="34" charset="0"/>
              </a:rPr>
              <a:t>Inform the acronym of the funding agency(</a:t>
            </a:r>
            <a:r>
              <a:rPr lang="en-US" sz="1600" dirty="0" err="1">
                <a:solidFill>
                  <a:prstClr val="black"/>
                </a:solidFill>
                <a:latin typeface="Arial" panose="020B0604020202020204" pitchFamily="34" charset="0"/>
                <a:ea typeface="Times New Roman" charset="0"/>
                <a:cs typeface="Arial" panose="020B0604020202020204" pitchFamily="34" charset="0"/>
              </a:rPr>
              <a:t>ies</a:t>
            </a:r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ea typeface="Times New Roman" charset="0"/>
                <a:cs typeface="Arial" panose="020B0604020202020204" pitchFamily="34" charset="0"/>
              </a:rPr>
              <a:t>) that support/supported the work (paper) with resources (Example: FAPESP, </a:t>
            </a:r>
            <a:r>
              <a:rPr lang="en-US" sz="1600" dirty="0" err="1">
                <a:solidFill>
                  <a:prstClr val="black"/>
                </a:solidFill>
                <a:latin typeface="Arial" panose="020B0604020202020204" pitchFamily="34" charset="0"/>
                <a:ea typeface="Times New Roman" charset="0"/>
                <a:cs typeface="Arial" panose="020B0604020202020204" pitchFamily="34" charset="0"/>
              </a:rPr>
              <a:t>CNPq</a:t>
            </a:r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ea typeface="Times New Roman" charset="0"/>
                <a:cs typeface="Arial" panose="020B0604020202020204" pitchFamily="34" charset="0"/>
              </a:rPr>
              <a:t>).</a:t>
            </a:r>
            <a:endParaRPr lang="pt-BR" sz="1600" dirty="0">
              <a:solidFill>
                <a:prstClr val="black"/>
              </a:solidFill>
              <a:latin typeface="Arial" panose="020B0604020202020204" pitchFamily="34" charset="0"/>
              <a:ea typeface="Times New Roman" charset="0"/>
              <a:cs typeface="Arial" panose="020B0604020202020204" pitchFamily="34" charset="0"/>
            </a:endParaRPr>
          </a:p>
          <a:p>
            <a:pPr marL="298450" indent="-285750">
              <a:lnSpc>
                <a:spcPct val="100000"/>
              </a:lnSpc>
              <a:spcBef>
                <a:spcPts val="1000"/>
              </a:spcBef>
              <a:buFont typeface="Arial MT"/>
              <a:buChar char="•"/>
              <a:tabLst>
                <a:tab pos="297815" algn="l"/>
                <a:tab pos="298450" algn="l"/>
              </a:tabLst>
            </a:pPr>
            <a:endParaRPr sz="1500" dirty="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149092" y="2322322"/>
            <a:ext cx="5353685" cy="68929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spcBef>
                <a:spcPts val="95"/>
              </a:spcBef>
            </a:pPr>
            <a:r>
              <a:rPr lang="pt-BR" sz="4400" dirty="0" err="1">
                <a:solidFill>
                  <a:schemeClr val="tx1"/>
                </a:solidFill>
                <a:latin typeface="Arial" panose="020B0604020202020204" pitchFamily="34" charset="0"/>
                <a:ea typeface="Times New Roman" charset="0"/>
                <a:cs typeface="Arial" panose="020B0604020202020204" pitchFamily="34" charset="0"/>
              </a:rPr>
              <a:t>Paper</a:t>
            </a:r>
            <a:r>
              <a:rPr lang="pt-BR" sz="4400" dirty="0">
                <a:solidFill>
                  <a:schemeClr val="tx1"/>
                </a:solidFill>
                <a:latin typeface="Arial" panose="020B0604020202020204" pitchFamily="34" charset="0"/>
                <a:ea typeface="Times New Roman" charset="0"/>
                <a:cs typeface="Arial" panose="020B0604020202020204" pitchFamily="34" charset="0"/>
              </a:rPr>
              <a:t> </a:t>
            </a:r>
            <a:r>
              <a:rPr lang="pt-BR" sz="4400" dirty="0" err="1">
                <a:solidFill>
                  <a:schemeClr val="tx1"/>
                </a:solidFill>
                <a:latin typeface="Arial" panose="020B0604020202020204" pitchFamily="34" charset="0"/>
                <a:ea typeface="Times New Roman" charset="0"/>
                <a:cs typeface="Arial" panose="020B0604020202020204" pitchFamily="34" charset="0"/>
              </a:rPr>
              <a:t>Title</a:t>
            </a:r>
            <a:r>
              <a:rPr lang="pt-BR" sz="4400" dirty="0" err="1">
                <a:latin typeface="Arial" panose="020B0604020202020204" pitchFamily="34" charset="0"/>
                <a:ea typeface="Times New Roman" charset="0"/>
                <a:cs typeface="Arial" panose="020B0604020202020204" pitchFamily="34" charset="0"/>
              </a:rPr>
              <a:t>Titl</a:t>
            </a:r>
            <a:endParaRPr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028430" y="252984"/>
            <a:ext cx="275717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pt-BR" b="1" spc="-290" dirty="0">
                <a:solidFill>
                  <a:schemeClr val="bg1"/>
                </a:solidFill>
                <a:latin typeface="Verdana"/>
                <a:ea typeface="+mj-ea"/>
              </a:rPr>
              <a:t>PAPER TITLE</a:t>
            </a:r>
            <a:endParaRPr b="1" spc="-290" dirty="0">
              <a:solidFill>
                <a:schemeClr val="bg1"/>
              </a:solidFill>
              <a:latin typeface="Verdana"/>
              <a:ea typeface="+mj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2192000" cy="6768465"/>
            <a:chOff x="0" y="0"/>
            <a:chExt cx="12192000" cy="676846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2191999" cy="6729453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485376" y="5944360"/>
              <a:ext cx="2596133" cy="823722"/>
            </a:xfrm>
            <a:prstGeom prst="rect">
              <a:avLst/>
            </a:prstGeom>
          </p:spPr>
        </p:pic>
      </p:grpSp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12191999" cy="954786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362965" y="1073403"/>
            <a:ext cx="7866635" cy="821250"/>
          </a:xfrm>
          <a:prstGeom prst="rect">
            <a:avLst/>
          </a:prstGeom>
        </p:spPr>
        <p:txBody>
          <a:bodyPr vert="horz" wrap="square" lIns="0" tIns="127000" rIns="0" bIns="0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pt-BR" sz="1600" b="1" dirty="0" err="1">
                <a:latin typeface="Arial" panose="020B0604020202020204" pitchFamily="34" charset="0"/>
                <a:ea typeface="Times New Roman" charset="0"/>
                <a:cs typeface="Arial" panose="020B0604020202020204" pitchFamily="34" charset="0"/>
              </a:rPr>
              <a:t>Introduction</a:t>
            </a:r>
            <a:br>
              <a:rPr lang="pt-BR" sz="1600" dirty="0">
                <a:latin typeface="Arial" panose="020B0604020202020204" pitchFamily="34" charset="0"/>
                <a:ea typeface="Times New Roman" charset="0"/>
                <a:cs typeface="Arial" panose="020B0604020202020204" pitchFamily="34" charset="0"/>
              </a:rPr>
            </a:br>
            <a:r>
              <a:rPr lang="en-US" sz="1600" dirty="0">
                <a:latin typeface="Arial" panose="020B0604020202020204" pitchFamily="34" charset="0"/>
                <a:ea typeface="Times New Roman" charset="0"/>
                <a:cs typeface="Arial" panose="020B0604020202020204" pitchFamily="34" charset="0"/>
              </a:rPr>
              <a:t>Highlighting the relevance of the work (paper), justification and objective(s).</a:t>
            </a:r>
            <a:endParaRPr lang="pt-BR" sz="1600" dirty="0">
              <a:latin typeface="Arial" panose="020B0604020202020204" pitchFamily="34" charset="0"/>
              <a:ea typeface="Times New Roman" charset="0"/>
              <a:cs typeface="Arial" panose="020B0604020202020204" pitchFamily="34" charset="0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9372600" y="275590"/>
            <a:ext cx="2268855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85" dirty="0"/>
              <a:t>I</a:t>
            </a:r>
            <a:r>
              <a:rPr spc="-290" dirty="0"/>
              <a:t>N</a:t>
            </a:r>
            <a:r>
              <a:rPr spc="-55" dirty="0"/>
              <a:t>TRO</a:t>
            </a:r>
            <a:r>
              <a:rPr spc="-70" dirty="0"/>
              <a:t>D</a:t>
            </a:r>
            <a:r>
              <a:rPr spc="-15" dirty="0"/>
              <a:t>U</a:t>
            </a:r>
            <a:r>
              <a:rPr lang="pt-BR" spc="-15" dirty="0"/>
              <a:t>CTION</a:t>
            </a:r>
            <a:endParaRPr spc="-15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2192000" cy="6768465"/>
            <a:chOff x="0" y="0"/>
            <a:chExt cx="12192000" cy="676846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2191999" cy="6729453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485376" y="5944360"/>
              <a:ext cx="2596133" cy="823722"/>
            </a:xfrm>
            <a:prstGeom prst="rect">
              <a:avLst/>
            </a:prstGeom>
          </p:spPr>
        </p:pic>
      </p:grpSp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12191999" cy="954786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350520" y="1073403"/>
            <a:ext cx="6615430" cy="822661"/>
          </a:xfrm>
          <a:prstGeom prst="rect">
            <a:avLst/>
          </a:prstGeom>
        </p:spPr>
        <p:txBody>
          <a:bodyPr vert="horz" wrap="square" lIns="0" tIns="127000" rIns="0" bIns="0" rtlCol="0">
            <a:spAutoFit/>
          </a:bodyPr>
          <a:lstStyle/>
          <a:p>
            <a:pPr marL="228600" lvl="0" indent="-228600">
              <a:lnSpc>
                <a:spcPct val="150000"/>
              </a:lnSpc>
              <a:spcBef>
                <a:spcPts val="1000"/>
              </a:spcBef>
              <a:buFont typeface="Arial"/>
              <a:buChar char="•"/>
            </a:pPr>
            <a:r>
              <a:rPr lang="pt-BR" sz="1600" b="1" dirty="0" err="1">
                <a:solidFill>
                  <a:prstClr val="black"/>
                </a:solidFill>
                <a:latin typeface="Arial" panose="020B0604020202020204" pitchFamily="34" charset="0"/>
                <a:ea typeface="Times New Roman" charset="0"/>
                <a:cs typeface="Arial" panose="020B0604020202020204" pitchFamily="34" charset="0"/>
              </a:rPr>
              <a:t>Methodology</a:t>
            </a:r>
            <a:br>
              <a:rPr lang="pt-BR" sz="1600" dirty="0">
                <a:solidFill>
                  <a:prstClr val="black"/>
                </a:solidFill>
                <a:latin typeface="Arial" panose="020B0604020202020204" pitchFamily="34" charset="0"/>
                <a:ea typeface="Times New Roman" charset="0"/>
                <a:cs typeface="Arial" panose="020B0604020202020204" pitchFamily="34" charset="0"/>
              </a:rPr>
            </a:br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ea typeface="Times New Roman" charset="0"/>
                <a:cs typeface="Arial" panose="020B0604020202020204" pitchFamily="34" charset="0"/>
              </a:rPr>
              <a:t>Summary of data collection, interpretation and analysis techniques</a:t>
            </a:r>
            <a:r>
              <a:rPr lang="en-US" sz="1600" dirty="0">
                <a:solidFill>
                  <a:prstClr val="black"/>
                </a:solidFill>
                <a:latin typeface="Times New Roman" charset="0"/>
                <a:ea typeface="Times New Roman" charset="0"/>
                <a:cs typeface="Times New Roman" charset="0"/>
              </a:rPr>
              <a:t>.</a:t>
            </a:r>
            <a:endParaRPr lang="pt-BR" sz="1600" dirty="0">
              <a:solidFill>
                <a:prstClr val="black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839200" y="226821"/>
            <a:ext cx="274955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65" dirty="0">
                <a:solidFill>
                  <a:srgbClr val="FFFFFF"/>
                </a:solidFill>
                <a:latin typeface="Verdana"/>
                <a:cs typeface="Verdana"/>
              </a:rPr>
              <a:t>MET</a:t>
            </a:r>
            <a:r>
              <a:rPr lang="pt-BR" sz="1800" b="1" spc="-65" dirty="0">
                <a:solidFill>
                  <a:srgbClr val="FFFFFF"/>
                </a:solidFill>
                <a:latin typeface="Verdana"/>
                <a:cs typeface="Verdana"/>
              </a:rPr>
              <a:t>H</a:t>
            </a:r>
            <a:r>
              <a:rPr sz="1800" b="1" spc="-65" dirty="0">
                <a:solidFill>
                  <a:srgbClr val="FFFFFF"/>
                </a:solidFill>
                <a:latin typeface="Verdana"/>
                <a:cs typeface="Verdana"/>
              </a:rPr>
              <a:t>ODOLOG</a:t>
            </a:r>
            <a:r>
              <a:rPr lang="pt-BR" sz="1800" b="1" spc="-65" dirty="0">
                <a:solidFill>
                  <a:srgbClr val="FFFFFF"/>
                </a:solidFill>
                <a:latin typeface="Verdana"/>
                <a:cs typeface="Verdana"/>
              </a:rPr>
              <a:t>Y</a:t>
            </a:r>
            <a:endParaRPr sz="1800" dirty="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2192000" cy="6768465"/>
            <a:chOff x="0" y="0"/>
            <a:chExt cx="12192000" cy="676846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2191999" cy="6729453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485376" y="5944360"/>
              <a:ext cx="2596133" cy="823722"/>
            </a:xfrm>
            <a:prstGeom prst="rect">
              <a:avLst/>
            </a:prstGeom>
          </p:spPr>
        </p:pic>
      </p:grpSp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12191999" cy="954786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350520" y="1223264"/>
            <a:ext cx="9578975" cy="822661"/>
          </a:xfrm>
          <a:prstGeom prst="rect">
            <a:avLst/>
          </a:prstGeom>
        </p:spPr>
        <p:txBody>
          <a:bodyPr vert="horz" wrap="square" lIns="0" tIns="127000" rIns="0" bIns="0" rtlCol="0">
            <a:spAutoFit/>
          </a:bodyPr>
          <a:lstStyle/>
          <a:p>
            <a:pPr marL="228600" lvl="0" indent="-228600">
              <a:lnSpc>
                <a:spcPct val="150000"/>
              </a:lnSpc>
              <a:spcBef>
                <a:spcPts val="1000"/>
              </a:spcBef>
              <a:buFont typeface="Arial"/>
              <a:buChar char="•"/>
            </a:pPr>
            <a:r>
              <a:rPr lang="pt-BR" sz="1600" b="1" dirty="0" err="1">
                <a:solidFill>
                  <a:prstClr val="black"/>
                </a:solidFill>
                <a:latin typeface="Arial" panose="020B0604020202020204" pitchFamily="34" charset="0"/>
                <a:ea typeface="Times New Roman" charset="0"/>
                <a:cs typeface="Arial" panose="020B0604020202020204" pitchFamily="34" charset="0"/>
              </a:rPr>
              <a:t>Results</a:t>
            </a:r>
            <a:r>
              <a:rPr lang="pt-BR" sz="1600" b="1" dirty="0">
                <a:solidFill>
                  <a:prstClr val="black"/>
                </a:solidFill>
                <a:latin typeface="Arial" panose="020B0604020202020204" pitchFamily="34" charset="0"/>
                <a:ea typeface="Times New Roman" charset="0"/>
                <a:cs typeface="Arial" panose="020B0604020202020204" pitchFamily="34" charset="0"/>
              </a:rPr>
              <a:t> </a:t>
            </a:r>
            <a:r>
              <a:rPr lang="pt-BR" sz="1600" b="1" dirty="0" err="1">
                <a:solidFill>
                  <a:prstClr val="black"/>
                </a:solidFill>
                <a:latin typeface="Arial" panose="020B0604020202020204" pitchFamily="34" charset="0"/>
                <a:ea typeface="Times New Roman" charset="0"/>
                <a:cs typeface="Arial" panose="020B0604020202020204" pitchFamily="34" charset="0"/>
              </a:rPr>
              <a:t>and</a:t>
            </a:r>
            <a:r>
              <a:rPr lang="pt-BR" sz="1600" b="1" dirty="0">
                <a:solidFill>
                  <a:prstClr val="black"/>
                </a:solidFill>
                <a:latin typeface="Arial" panose="020B0604020202020204" pitchFamily="34" charset="0"/>
                <a:ea typeface="Times New Roman" charset="0"/>
                <a:cs typeface="Arial" panose="020B0604020202020204" pitchFamily="34" charset="0"/>
              </a:rPr>
              <a:t> </a:t>
            </a:r>
            <a:r>
              <a:rPr lang="pt-BR" sz="1600" b="1" dirty="0" err="1">
                <a:solidFill>
                  <a:prstClr val="black"/>
                </a:solidFill>
                <a:latin typeface="Arial" panose="020B0604020202020204" pitchFamily="34" charset="0"/>
                <a:ea typeface="Times New Roman" charset="0"/>
                <a:cs typeface="Arial" panose="020B0604020202020204" pitchFamily="34" charset="0"/>
              </a:rPr>
              <a:t>discussion</a:t>
            </a:r>
            <a:br>
              <a:rPr lang="pt-BR" sz="1600" dirty="0">
                <a:solidFill>
                  <a:prstClr val="black"/>
                </a:solidFill>
                <a:latin typeface="Arial" panose="020B0604020202020204" pitchFamily="34" charset="0"/>
                <a:ea typeface="Times New Roman" charset="0"/>
                <a:cs typeface="Arial" panose="020B0604020202020204" pitchFamily="34" charset="0"/>
              </a:rPr>
            </a:br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ea typeface="Times New Roman" charset="0"/>
                <a:cs typeface="Arial" panose="020B0604020202020204" pitchFamily="34" charset="0"/>
              </a:rPr>
              <a:t>Only the most important ones, which can be illustrated with tables, graphs, drawings and photographs.</a:t>
            </a:r>
            <a:endParaRPr lang="pt-BR" sz="1600" dirty="0">
              <a:solidFill>
                <a:prstClr val="black"/>
              </a:solidFill>
              <a:latin typeface="Arial" panose="020B0604020202020204" pitchFamily="34" charset="0"/>
              <a:ea typeface="Times New Roman" charset="0"/>
              <a:cs typeface="Arial" panose="020B0604020202020204" pitchFamily="34" charset="0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432040">
              <a:lnSpc>
                <a:spcPct val="100000"/>
              </a:lnSpc>
              <a:spcBef>
                <a:spcPts val="100"/>
              </a:spcBef>
            </a:pPr>
            <a:r>
              <a:rPr spc="-80" dirty="0"/>
              <a:t>RESUL</a:t>
            </a:r>
            <a:r>
              <a:rPr spc="-85" dirty="0"/>
              <a:t>T</a:t>
            </a:r>
            <a:r>
              <a:rPr spc="-45" dirty="0"/>
              <a:t>S</a:t>
            </a:r>
            <a:r>
              <a:rPr spc="-90" dirty="0"/>
              <a:t> </a:t>
            </a:r>
            <a:r>
              <a:rPr lang="pt-BR" spc="-25" dirty="0"/>
              <a:t>AND</a:t>
            </a:r>
            <a:r>
              <a:rPr spc="-100" dirty="0"/>
              <a:t> </a:t>
            </a:r>
            <a:r>
              <a:rPr spc="-110" dirty="0"/>
              <a:t>DISC</a:t>
            </a:r>
            <a:r>
              <a:rPr spc="-135" dirty="0"/>
              <a:t>U</a:t>
            </a:r>
            <a:r>
              <a:rPr spc="-75" dirty="0"/>
              <a:t>S</a:t>
            </a:r>
            <a:r>
              <a:rPr lang="pt-BR" spc="-75" dirty="0"/>
              <a:t>SION</a:t>
            </a:r>
            <a:endParaRPr spc="-335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2192000" cy="6768465"/>
            <a:chOff x="0" y="0"/>
            <a:chExt cx="12192000" cy="676846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2191999" cy="6729453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485376" y="5944360"/>
              <a:ext cx="2596133" cy="823722"/>
            </a:xfrm>
            <a:prstGeom prst="rect">
              <a:avLst/>
            </a:prstGeom>
          </p:spPr>
        </p:pic>
      </p:grpSp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12191999" cy="954786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350520" y="1073403"/>
            <a:ext cx="3154680" cy="822661"/>
          </a:xfrm>
          <a:prstGeom prst="rect">
            <a:avLst/>
          </a:prstGeom>
        </p:spPr>
        <p:txBody>
          <a:bodyPr vert="horz" wrap="square" lIns="0" tIns="127000" rIns="0" bIns="0" rtlCol="0">
            <a:spAutoFit/>
          </a:bodyPr>
          <a:lstStyle/>
          <a:p>
            <a:pPr marL="228600" lvl="0" indent="-228600">
              <a:lnSpc>
                <a:spcPct val="150000"/>
              </a:lnSpc>
              <a:spcBef>
                <a:spcPts val="1000"/>
              </a:spcBef>
              <a:buFont typeface="Arial"/>
              <a:buChar char="•"/>
            </a:pPr>
            <a:r>
              <a:rPr lang="pt-BR" sz="1600" b="1" dirty="0" err="1">
                <a:solidFill>
                  <a:prstClr val="black"/>
                </a:solidFill>
                <a:latin typeface="Arial" panose="020B0604020202020204" pitchFamily="34" charset="0"/>
                <a:ea typeface="Times New Roman" charset="0"/>
                <a:cs typeface="Arial" panose="020B0604020202020204" pitchFamily="34" charset="0"/>
              </a:rPr>
              <a:t>Conclusions</a:t>
            </a:r>
            <a:br>
              <a:rPr lang="pt-BR" sz="1600" dirty="0">
                <a:solidFill>
                  <a:prstClr val="black"/>
                </a:solidFill>
                <a:latin typeface="Arial" panose="020B0604020202020204" pitchFamily="34" charset="0"/>
                <a:ea typeface="Times New Roman" charset="0"/>
                <a:cs typeface="Arial" panose="020B0604020202020204" pitchFamily="34" charset="0"/>
              </a:rPr>
            </a:br>
            <a:r>
              <a:rPr lang="pt-BR" sz="1600" dirty="0" err="1">
                <a:solidFill>
                  <a:prstClr val="black"/>
                </a:solidFill>
                <a:latin typeface="Arial" panose="020B0604020202020204" pitchFamily="34" charset="0"/>
                <a:ea typeface="Times New Roman" charset="0"/>
                <a:cs typeface="Arial" panose="020B0604020202020204" pitchFamily="34" charset="0"/>
              </a:rPr>
              <a:t>Only</a:t>
            </a:r>
            <a:r>
              <a:rPr lang="pt-BR" sz="1600" dirty="0">
                <a:solidFill>
                  <a:prstClr val="black"/>
                </a:solidFill>
                <a:latin typeface="Arial" panose="020B0604020202020204" pitchFamily="34" charset="0"/>
                <a:ea typeface="Times New Roman" charset="0"/>
                <a:cs typeface="Arial" panose="020B0604020202020204" pitchFamily="34" charset="0"/>
              </a:rPr>
              <a:t> </a:t>
            </a:r>
            <a:r>
              <a:rPr lang="pt-BR" sz="1600" dirty="0" err="1">
                <a:solidFill>
                  <a:prstClr val="black"/>
                </a:solidFill>
                <a:latin typeface="Arial" panose="020B0604020202020204" pitchFamily="34" charset="0"/>
                <a:ea typeface="Times New Roman" charset="0"/>
                <a:cs typeface="Arial" panose="020B0604020202020204" pitchFamily="34" charset="0"/>
              </a:rPr>
              <a:t>the</a:t>
            </a:r>
            <a:r>
              <a:rPr lang="pt-BR" sz="1600" dirty="0">
                <a:solidFill>
                  <a:prstClr val="black"/>
                </a:solidFill>
                <a:latin typeface="Arial" panose="020B0604020202020204" pitchFamily="34" charset="0"/>
                <a:ea typeface="Times New Roman" charset="0"/>
                <a:cs typeface="Arial" panose="020B0604020202020204" pitchFamily="34" charset="0"/>
              </a:rPr>
              <a:t> </a:t>
            </a:r>
            <a:r>
              <a:rPr lang="pt-BR" sz="1600" dirty="0" err="1">
                <a:solidFill>
                  <a:prstClr val="black"/>
                </a:solidFill>
                <a:latin typeface="Arial" panose="020B0604020202020204" pitchFamily="34" charset="0"/>
                <a:ea typeface="Times New Roman" charset="0"/>
                <a:cs typeface="Arial" panose="020B0604020202020204" pitchFamily="34" charset="0"/>
              </a:rPr>
              <a:t>main</a:t>
            </a:r>
            <a:r>
              <a:rPr lang="pt-BR" sz="1600" dirty="0">
                <a:solidFill>
                  <a:prstClr val="black"/>
                </a:solidFill>
                <a:latin typeface="Arial" panose="020B0604020202020204" pitchFamily="34" charset="0"/>
                <a:ea typeface="Times New Roman" charset="0"/>
                <a:cs typeface="Arial" panose="020B0604020202020204" pitchFamily="34" charset="0"/>
              </a:rPr>
              <a:t> </a:t>
            </a:r>
            <a:r>
              <a:rPr lang="pt-BR" sz="1600" dirty="0" err="1">
                <a:solidFill>
                  <a:prstClr val="black"/>
                </a:solidFill>
                <a:latin typeface="Arial" panose="020B0604020202020204" pitchFamily="34" charset="0"/>
                <a:ea typeface="Times New Roman" charset="0"/>
                <a:cs typeface="Arial" panose="020B0604020202020204" pitchFamily="34" charset="0"/>
              </a:rPr>
              <a:t>ones</a:t>
            </a:r>
            <a:r>
              <a:rPr lang="pt-BR" sz="1600" dirty="0">
                <a:solidFill>
                  <a:prstClr val="black"/>
                </a:solidFill>
                <a:latin typeface="Arial" panose="020B0604020202020204" pitchFamily="34" charset="0"/>
                <a:ea typeface="Times New Roman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9155430" y="165353"/>
            <a:ext cx="229235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25" dirty="0">
                <a:solidFill>
                  <a:srgbClr val="FFFFFF"/>
                </a:solidFill>
                <a:latin typeface="Verdana"/>
                <a:cs typeface="Verdana"/>
              </a:rPr>
              <a:t>CONCL</a:t>
            </a:r>
            <a:r>
              <a:rPr sz="1800" b="1" spc="-40" dirty="0">
                <a:solidFill>
                  <a:srgbClr val="FFFFFF"/>
                </a:solidFill>
                <a:latin typeface="Verdana"/>
                <a:cs typeface="Verdana"/>
              </a:rPr>
              <a:t>U</a:t>
            </a:r>
            <a:r>
              <a:rPr sz="1800" b="1" spc="-55" dirty="0">
                <a:solidFill>
                  <a:srgbClr val="FFFFFF"/>
                </a:solidFill>
                <a:latin typeface="Verdana"/>
                <a:cs typeface="Verdana"/>
              </a:rPr>
              <a:t>S</a:t>
            </a:r>
            <a:r>
              <a:rPr lang="pt-BR" sz="1800" b="1" spc="-55" dirty="0">
                <a:solidFill>
                  <a:srgbClr val="FFFFFF"/>
                </a:solidFill>
                <a:latin typeface="Verdana"/>
                <a:cs typeface="Verdana"/>
              </a:rPr>
              <a:t>IONS</a:t>
            </a:r>
            <a:endParaRPr sz="1800" dirty="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2192000" cy="6768465"/>
            <a:chOff x="0" y="0"/>
            <a:chExt cx="12192000" cy="676846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2191999" cy="6729453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485376" y="5944360"/>
              <a:ext cx="2596133" cy="823722"/>
            </a:xfrm>
            <a:prstGeom prst="rect">
              <a:avLst/>
            </a:prstGeom>
          </p:spPr>
        </p:pic>
      </p:grpSp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12191999" cy="954786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350520" y="1073403"/>
            <a:ext cx="3843654" cy="822661"/>
          </a:xfrm>
          <a:prstGeom prst="rect">
            <a:avLst/>
          </a:prstGeom>
        </p:spPr>
        <p:txBody>
          <a:bodyPr vert="horz" wrap="square" lIns="0" tIns="127000" rIns="0" bIns="0" rtlCol="0">
            <a:spAutoFit/>
          </a:bodyPr>
          <a:lstStyle/>
          <a:p>
            <a:pPr marL="228600" lvl="0" indent="-228600">
              <a:lnSpc>
                <a:spcPct val="150000"/>
              </a:lnSpc>
              <a:spcBef>
                <a:spcPts val="1000"/>
              </a:spcBef>
              <a:buFont typeface="Arial"/>
              <a:buChar char="•"/>
            </a:pPr>
            <a:r>
              <a:rPr lang="pt-BR" sz="1600" b="1" dirty="0" err="1">
                <a:solidFill>
                  <a:prstClr val="black"/>
                </a:solidFill>
                <a:latin typeface="Arial" panose="020B0604020202020204" pitchFamily="34" charset="0"/>
                <a:ea typeface="Times New Roman" charset="0"/>
                <a:cs typeface="Arial" panose="020B0604020202020204" pitchFamily="34" charset="0"/>
              </a:rPr>
              <a:t>References</a:t>
            </a:r>
            <a:br>
              <a:rPr lang="pt-BR" sz="1600" dirty="0">
                <a:solidFill>
                  <a:prstClr val="black"/>
                </a:solidFill>
                <a:latin typeface="Arial" panose="020B0604020202020204" pitchFamily="34" charset="0"/>
                <a:ea typeface="Times New Roman" charset="0"/>
                <a:cs typeface="Arial" panose="020B0604020202020204" pitchFamily="34" charset="0"/>
              </a:rPr>
            </a:br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ea typeface="Times New Roman" charset="0"/>
                <a:cs typeface="Arial" panose="020B0604020202020204" pitchFamily="34" charset="0"/>
              </a:rPr>
              <a:t>The main ones related to the subject.</a:t>
            </a:r>
            <a:endParaRPr lang="pt-BR" sz="1600" dirty="0">
              <a:solidFill>
                <a:prstClr val="black"/>
              </a:solidFill>
              <a:latin typeface="Arial" panose="020B0604020202020204" pitchFamily="34" charset="0"/>
              <a:ea typeface="Times New Roman" charset="0"/>
              <a:cs typeface="Arial" panose="020B0604020202020204" pitchFamily="34" charset="0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425178" y="213105"/>
            <a:ext cx="17164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80" dirty="0">
                <a:solidFill>
                  <a:srgbClr val="FFFFFF"/>
                </a:solidFill>
                <a:latin typeface="Verdana"/>
                <a:cs typeface="Verdana"/>
              </a:rPr>
              <a:t>REFER</a:t>
            </a:r>
            <a:r>
              <a:rPr lang="pt-BR" sz="1800" b="1" spc="-80" dirty="0">
                <a:solidFill>
                  <a:srgbClr val="FFFFFF"/>
                </a:solidFill>
                <a:latin typeface="Verdana"/>
                <a:cs typeface="Verdana"/>
              </a:rPr>
              <a:t>ENCES</a:t>
            </a:r>
            <a:endParaRPr sz="1800" dirty="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</TotalTime>
  <Words>258</Words>
  <Application>Microsoft Office PowerPoint</Application>
  <PresentationFormat>Widescreen</PresentationFormat>
  <Paragraphs>17</Paragraphs>
  <Slides>7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7</vt:i4>
      </vt:variant>
    </vt:vector>
  </HeadingPairs>
  <TitlesOfParts>
    <vt:vector size="13" baseType="lpstr">
      <vt:lpstr>Arial</vt:lpstr>
      <vt:lpstr>Arial MT</vt:lpstr>
      <vt:lpstr>Calibri</vt:lpstr>
      <vt:lpstr>Times New Roman</vt:lpstr>
      <vt:lpstr>Verdana</vt:lpstr>
      <vt:lpstr>Office Theme</vt:lpstr>
      <vt:lpstr>Apresentação do PowerPoint</vt:lpstr>
      <vt:lpstr>Paper TitleTitl</vt:lpstr>
      <vt:lpstr>INTRODUCTION</vt:lpstr>
      <vt:lpstr>Apresentação do PowerPoint</vt:lpstr>
      <vt:lpstr>RESULTS AND DISCUSSION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Usuário do Microsoft Office</dc:creator>
  <cp:lastModifiedBy>Tatiane de Souza Ferezin Martins</cp:lastModifiedBy>
  <cp:revision>4</cp:revision>
  <dcterms:created xsi:type="dcterms:W3CDTF">2023-08-31T19:22:01Z</dcterms:created>
  <dcterms:modified xsi:type="dcterms:W3CDTF">2023-08-31T19:35:35Z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2023-08-30T00:00:00Z</vt:filetime>
  </property>
  <property fmtid="{D5CDD505-2E9C-101B-9397-08002B2CF9AE}" pid="3" name="Creator">
    <vt:lpwstr>Microsoft® PowerPoint® para Microsoft 365</vt:lpwstr>
  </property>
  <property fmtid="{D5CDD505-2E9C-101B-9397-08002B2CF9AE}" pid="4" name="LastSaved">
    <vt:filetime>2023-08-31T00:00:00Z</vt:filetime>
  </property>
</Properties>
</file>